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C2D"/>
    <a:srgbClr val="FF3300"/>
    <a:srgbClr val="FF5050"/>
    <a:srgbClr val="339933"/>
    <a:srgbClr val="CCFF99"/>
    <a:srgbClr val="FFFF99"/>
    <a:srgbClr val="CCFF66"/>
    <a:srgbClr val="99FF99"/>
    <a:srgbClr val="FF9999"/>
    <a:srgbClr val="AAC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06"/>
    <p:restoredTop sz="94660"/>
  </p:normalViewPr>
  <p:slideViewPr>
    <p:cSldViewPr snapToGrid="0" showGuides="1">
      <p:cViewPr varScale="1">
        <p:scale>
          <a:sx n="45" d="100"/>
          <a:sy n="45" d="100"/>
        </p:scale>
        <p:origin x="1314" y="66"/>
      </p:cViewPr>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4"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045"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2020/11/10</a:t>
            </a:fld>
            <a:endParaRPr kumimoji="1" lang="ja-JP" altLang="en-US"/>
          </a:p>
        </p:txBody>
      </p:sp>
      <p:sp>
        <p:nvSpPr>
          <p:cNvPr id="1046" name="スライド イメージ プレースホルダー 3"/>
          <p:cNvSpPr>
            <a:spLocks noGrp="1" noRot="1" noChangeAspect="1"/>
          </p:cNvSpPr>
          <p:nvPr>
            <p:ph type="sldImg" idx="2"/>
          </p:nvPr>
        </p:nvSpPr>
        <p:spPr>
          <a:xfrm>
            <a:off x="2059881" y="739973"/>
            <a:ext cx="2616001" cy="3699867"/>
          </a:xfrm>
          <a:prstGeom prst="rect">
            <a:avLst/>
          </a:prstGeom>
          <a:noFill/>
          <a:ln w="12700">
            <a:solidFill>
              <a:prstClr val="black"/>
            </a:solidFill>
          </a:ln>
        </p:spPr>
        <p:txBody>
          <a:bodyPr vert="horz" lIns="91440" tIns="45720" rIns="91440" bIns="45720" rtlCol="0" anchor="ctr"/>
          <a:lstStyle/>
          <a:p>
            <a:endParaRPr lang="ja-JP" altLang="en-US"/>
          </a:p>
        </p:txBody>
      </p:sp>
      <p:sp>
        <p:nvSpPr>
          <p:cNvPr id="1047"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48"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049"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07739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08819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 userDrawn="1">
          <p15:clr>
            <a:srgbClr val="F26B43"/>
          </p15:clr>
        </p15:guide>
        <p15:guide id="2" pos="68" userDrawn="1">
          <p15:clr>
            <a:srgbClr val="F26B43"/>
          </p15:clr>
        </p15:guide>
        <p15:guide id="3" pos="4694" userDrawn="1">
          <p15:clr>
            <a:srgbClr val="F26B43"/>
          </p15:clr>
        </p15:guide>
        <p15:guide id="4" orient="horz" pos="666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正方形/長方形 2"/>
          <p:cNvSpPr/>
          <p:nvPr/>
        </p:nvSpPr>
        <p:spPr>
          <a:xfrm rot="21251037">
            <a:off x="115041" y="292641"/>
            <a:ext cx="4788481" cy="543549"/>
          </a:xfrm>
          <a:prstGeom prst="rect">
            <a:avLst/>
          </a:prstGeom>
          <a:gradFill flip="none" rotWithShape="1">
            <a:gsLst>
              <a:gs pos="0">
                <a:srgbClr val="FF0000">
                  <a:tint val="66000"/>
                  <a:satMod val="160000"/>
                </a:srgbClr>
              </a:gs>
              <a:gs pos="43000">
                <a:srgbClr val="FF0000">
                  <a:tint val="44500"/>
                  <a:satMod val="160000"/>
                </a:srgbClr>
              </a:gs>
              <a:gs pos="100000">
                <a:srgbClr val="FF0000">
                  <a:tint val="23500"/>
                  <a:satMod val="160000"/>
                </a:srgbClr>
              </a:gs>
            </a:gsLst>
            <a:lin ang="0" scaled="1"/>
            <a:tileRect/>
          </a:gradFill>
          <a:ln>
            <a:solidFill>
              <a:srgbClr val="FF0000"/>
            </a:solidFill>
          </a:ln>
          <a:effectLst>
            <a:softEdge rad="63500"/>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28" name="四角形: 1 つの角を丸める 18"/>
          <p:cNvSpPr/>
          <p:nvPr/>
        </p:nvSpPr>
        <p:spPr>
          <a:xfrm>
            <a:off x="303459" y="3416300"/>
            <a:ext cx="7100631" cy="4069594"/>
          </a:xfrm>
          <a:prstGeom prst="round1Rect">
            <a:avLst/>
          </a:prstGeom>
          <a:ln w="381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Wingdings" panose="05000000000000000000" pitchFamily="2" charset="2"/>
              <a:buChar char="Ø"/>
            </a:pPr>
            <a:endParaRPr kumimoji="1" lang="ja-JP" altLang="en-US" dirty="0"/>
          </a:p>
        </p:txBody>
      </p:sp>
      <p:sp>
        <p:nvSpPr>
          <p:cNvPr id="1029" name="テキスト ボックス 8"/>
          <p:cNvSpPr txBox="1"/>
          <p:nvPr/>
        </p:nvSpPr>
        <p:spPr>
          <a:xfrm>
            <a:off x="506702" y="3185587"/>
            <a:ext cx="6461760" cy="830997"/>
          </a:xfrm>
          <a:prstGeom prst="rect">
            <a:avLst/>
          </a:prstGeom>
          <a:solidFill>
            <a:schemeClr val="bg1"/>
          </a:solidFill>
        </p:spPr>
        <p:txBody>
          <a:bodyPr wrap="square" rtlCol="0">
            <a:spAutoFit/>
          </a:bodyPr>
          <a:lstStyle/>
          <a:p>
            <a:r>
              <a:rPr kumimoji="1" lang="ja-JP" altLang="en-US" sz="2400" dirty="0">
                <a:latin typeface="ＭＳ Ｐゴシック" panose="020B0600070205080204" pitchFamily="50" charset="-128"/>
                <a:ea typeface="ＭＳ Ｐゴシック" panose="020B0600070205080204" pitchFamily="50" charset="-128"/>
              </a:rPr>
              <a:t>院内には直接入らず、</a:t>
            </a:r>
            <a:r>
              <a:rPr kumimoji="1" lang="ja-JP" altLang="en-US" sz="2400" u="sng" dirty="0">
                <a:solidFill>
                  <a:srgbClr val="FF0000"/>
                </a:solidFill>
                <a:latin typeface="ＭＳ Ｐゴシック" panose="020B0600070205080204" pitchFamily="50" charset="-128"/>
                <a:ea typeface="ＭＳ Ｐゴシック" panose="020B0600070205080204" pitchFamily="50" charset="-128"/>
              </a:rPr>
              <a:t>必ず一度お電話</a:t>
            </a:r>
            <a:r>
              <a:rPr kumimoji="1" lang="ja-JP" altLang="en-US" sz="2400" dirty="0">
                <a:latin typeface="ＭＳ Ｐゴシック" panose="020B0600070205080204" pitchFamily="50" charset="-128"/>
                <a:ea typeface="ＭＳ Ｐゴシック" panose="020B0600070205080204" pitchFamily="50" charset="-128"/>
              </a:rPr>
              <a:t>をお願いします。</a:t>
            </a:r>
          </a:p>
        </p:txBody>
      </p:sp>
      <p:sp>
        <p:nvSpPr>
          <p:cNvPr id="1030" name="テキスト ボックス 7"/>
          <p:cNvSpPr txBox="1"/>
          <p:nvPr/>
        </p:nvSpPr>
        <p:spPr>
          <a:xfrm>
            <a:off x="341479" y="972165"/>
            <a:ext cx="6053728" cy="1723549"/>
          </a:xfrm>
          <a:prstGeom prst="rect">
            <a:avLst/>
          </a:prstGeom>
          <a:noFill/>
        </p:spPr>
        <p:txBody>
          <a:bodyPr wrap="square" rtlCol="0">
            <a:spAutoFit/>
          </a:bodyPr>
          <a:lstStyle/>
          <a:p>
            <a:r>
              <a:rPr kumimoji="1" lang="ja-JP" altLang="en-US" sz="6600" dirty="0">
                <a:solidFill>
                  <a:srgbClr val="FF3300"/>
                </a:solidFill>
                <a:latin typeface="ＭＳ Ｐゴシック" panose="020B0600070205080204" pitchFamily="50" charset="-128"/>
                <a:ea typeface="ＭＳ Ｐゴシック" panose="020B0600070205080204" pitchFamily="50" charset="-128"/>
              </a:rPr>
              <a:t>発熱・咳</a:t>
            </a:r>
            <a:r>
              <a:rPr kumimoji="1" lang="ja-JP" altLang="en-US" sz="4000" dirty="0">
                <a:solidFill>
                  <a:srgbClr val="996633"/>
                </a:solidFill>
                <a:latin typeface="ＭＳ Ｐゴシック" panose="020B0600070205080204" pitchFamily="50" charset="-128"/>
                <a:ea typeface="ＭＳ Ｐゴシック" panose="020B0600070205080204" pitchFamily="50" charset="-128"/>
              </a:rPr>
              <a:t>などの</a:t>
            </a:r>
            <a:endParaRPr kumimoji="1" lang="en-US" altLang="ja-JP" sz="4000" dirty="0">
              <a:solidFill>
                <a:srgbClr val="996633"/>
              </a:solidFill>
              <a:latin typeface="ＭＳ Ｐゴシック" panose="020B0600070205080204" pitchFamily="50" charset="-128"/>
              <a:ea typeface="ＭＳ Ｐゴシック" panose="020B0600070205080204" pitchFamily="50" charset="-128"/>
            </a:endParaRPr>
          </a:p>
          <a:p>
            <a:r>
              <a:rPr kumimoji="1" lang="ja-JP" altLang="en-US" sz="4000" dirty="0">
                <a:solidFill>
                  <a:srgbClr val="996633"/>
                </a:solidFill>
                <a:latin typeface="ＭＳ Ｐゴシック" panose="020B0600070205080204" pitchFamily="50" charset="-128"/>
                <a:ea typeface="ＭＳ Ｐゴシック" panose="020B0600070205080204" pitchFamily="50" charset="-128"/>
              </a:rPr>
              <a:t>症状がある方へのお願い</a:t>
            </a:r>
          </a:p>
        </p:txBody>
      </p:sp>
      <p:sp>
        <p:nvSpPr>
          <p:cNvPr id="1031" name="テキスト ボックス 13"/>
          <p:cNvSpPr txBox="1"/>
          <p:nvPr/>
        </p:nvSpPr>
        <p:spPr>
          <a:xfrm>
            <a:off x="506702" y="8286417"/>
            <a:ext cx="5473866" cy="830997"/>
          </a:xfrm>
          <a:prstGeom prst="rect">
            <a:avLst/>
          </a:prstGeom>
          <a:noFill/>
        </p:spPr>
        <p:txBody>
          <a:bodyPr wrap="square" rtlCol="0">
            <a:spAutoFit/>
          </a:bodyPr>
          <a:lstStyle/>
          <a:p>
            <a:r>
              <a:rPr kumimoji="1" lang="ja-JP" altLang="en-US" sz="2400" dirty="0">
                <a:latin typeface="ＭＳ Ｐゴシック" panose="020B0600070205080204" pitchFamily="50" charset="-128"/>
                <a:ea typeface="ＭＳ Ｐゴシック" panose="020B0600070205080204" pitchFamily="50" charset="-128"/>
              </a:rPr>
              <a:t>必ず</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マスク</a:t>
            </a:r>
            <a:r>
              <a:rPr kumimoji="1" lang="ja-JP" altLang="en-US" sz="2400" dirty="0">
                <a:latin typeface="ＭＳ Ｐゴシック" panose="020B0600070205080204" pitchFamily="50" charset="-128"/>
                <a:ea typeface="ＭＳ Ｐゴシック" panose="020B0600070205080204" pitchFamily="50" charset="-128"/>
              </a:rPr>
              <a:t>を鼻と口を覆うように着用し、</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手指消毒</a:t>
            </a:r>
            <a:r>
              <a:rPr kumimoji="1" lang="ja-JP" altLang="en-US" sz="2400" dirty="0">
                <a:latin typeface="ＭＳ Ｐゴシック" panose="020B0600070205080204" pitchFamily="50" charset="-128"/>
                <a:ea typeface="ＭＳ Ｐゴシック" panose="020B0600070205080204" pitchFamily="50" charset="-128"/>
              </a:rPr>
              <a:t>をしてください。</a:t>
            </a:r>
          </a:p>
        </p:txBody>
      </p:sp>
      <p:sp>
        <p:nvSpPr>
          <p:cNvPr id="1032" name="角丸四角形 17"/>
          <p:cNvSpPr/>
          <p:nvPr/>
        </p:nvSpPr>
        <p:spPr>
          <a:xfrm>
            <a:off x="551142" y="9315473"/>
            <a:ext cx="6551300" cy="1128977"/>
          </a:xfrm>
          <a:prstGeom prst="roundRect">
            <a:avLst>
              <a:gd name="adj" fmla="val 9068"/>
            </a:avLst>
          </a:prstGeom>
          <a:noFill/>
          <a:ln w="285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033" name="テキスト ボックス 1"/>
          <p:cNvSpPr txBox="1"/>
          <p:nvPr/>
        </p:nvSpPr>
        <p:spPr>
          <a:xfrm>
            <a:off x="647392" y="9370843"/>
            <a:ext cx="1861972" cy="369332"/>
          </a:xfrm>
          <a:prstGeom prst="rect">
            <a:avLst/>
          </a:prstGeom>
          <a:noFill/>
        </p:spPr>
        <p:txBody>
          <a:bodyPr wrap="square" rtlCol="0">
            <a:spAutoFit/>
          </a:bodyPr>
          <a:lstStyle/>
          <a:p>
            <a:r>
              <a:rPr kumimoji="1" lang="ja-JP" altLang="en-US" dirty="0"/>
              <a:t>医療機関名</a:t>
            </a:r>
          </a:p>
        </p:txBody>
      </p:sp>
      <p:sp>
        <p:nvSpPr>
          <p:cNvPr id="1034" name="テキスト ボックス 3"/>
          <p:cNvSpPr txBox="1"/>
          <p:nvPr/>
        </p:nvSpPr>
        <p:spPr>
          <a:xfrm>
            <a:off x="528922" y="6063369"/>
            <a:ext cx="6705075" cy="1323439"/>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2000" dirty="0">
                <a:latin typeface="AR P浪漫明朝体U" panose="02020A00000000000000" pitchFamily="18" charset="-128"/>
                <a:ea typeface="AR P浪漫明朝体U" panose="02020A00000000000000" pitchFamily="18" charset="-128"/>
              </a:rPr>
              <a:t>　新型コロナウイルスやインフルエンザなどの検査を行うかどうかは、</a:t>
            </a:r>
            <a:r>
              <a:rPr kumimoji="1" lang="ja-JP" altLang="en-US" sz="2000" b="1" u="sng" dirty="0">
                <a:solidFill>
                  <a:srgbClr val="FF0000"/>
                </a:solidFill>
                <a:latin typeface="AR P浪漫明朝体U" panose="02020A00000000000000" pitchFamily="18" charset="-128"/>
                <a:ea typeface="AR P浪漫明朝体U" panose="02020A00000000000000" pitchFamily="18" charset="-128"/>
              </a:rPr>
              <a:t>医師が判断</a:t>
            </a:r>
            <a:r>
              <a:rPr kumimoji="1" lang="ja-JP" altLang="en-US" sz="2000" dirty="0">
                <a:latin typeface="AR P浪漫明朝体U" panose="02020A00000000000000" pitchFamily="18" charset="-128"/>
                <a:ea typeface="AR P浪漫明朝体U" panose="02020A00000000000000" pitchFamily="18" charset="-128"/>
              </a:rPr>
              <a:t>します。検査については，他の機関を紹介する場合がありますので、あらかじめ御了承ください。</a:t>
            </a:r>
          </a:p>
        </p:txBody>
      </p:sp>
      <p:sp>
        <p:nvSpPr>
          <p:cNvPr id="1035" name="テキスト ボックス 9"/>
          <p:cNvSpPr txBox="1"/>
          <p:nvPr/>
        </p:nvSpPr>
        <p:spPr>
          <a:xfrm>
            <a:off x="551142" y="5247881"/>
            <a:ext cx="6705074" cy="707886"/>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2000" dirty="0">
                <a:latin typeface="AR P浪漫明朝体U" panose="02020A00000000000000" pitchFamily="18" charset="-128"/>
                <a:ea typeface="AR P浪漫明朝体U" panose="02020A00000000000000" pitchFamily="18" charset="-128"/>
              </a:rPr>
              <a:t>　車で待機していただくか、改めて時間を決めて来院していただく場合がありますので、御了承ください。</a:t>
            </a:r>
          </a:p>
        </p:txBody>
      </p:sp>
      <p:sp>
        <p:nvSpPr>
          <p:cNvPr id="1036" name="テキスト ボックス 11"/>
          <p:cNvSpPr txBox="1"/>
          <p:nvPr/>
        </p:nvSpPr>
        <p:spPr>
          <a:xfrm>
            <a:off x="647392" y="4146016"/>
            <a:ext cx="1941804" cy="369332"/>
          </a:xfrm>
          <a:prstGeom prst="rect">
            <a:avLst/>
          </a:prstGeom>
          <a:noFill/>
        </p:spPr>
        <p:txBody>
          <a:bodyPr wrap="square" rtlCol="0">
            <a:spAutoFit/>
          </a:bodyPr>
          <a:lstStyle/>
          <a:p>
            <a:r>
              <a:rPr kumimoji="1" lang="ja-JP" altLang="en-US" dirty="0"/>
              <a:t>当院連絡先</a:t>
            </a:r>
          </a:p>
        </p:txBody>
      </p:sp>
      <p:sp>
        <p:nvSpPr>
          <p:cNvPr id="1037" name="角丸四角形 17"/>
          <p:cNvSpPr/>
          <p:nvPr/>
        </p:nvSpPr>
        <p:spPr>
          <a:xfrm>
            <a:off x="551142" y="4050418"/>
            <a:ext cx="6551300" cy="981894"/>
          </a:xfrm>
          <a:prstGeom prst="roundRect">
            <a:avLst>
              <a:gd name="adj" fmla="val 9068"/>
            </a:avLst>
          </a:prstGeom>
          <a:noFill/>
          <a:ln w="2857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038" name="テキスト ボックス 10"/>
          <p:cNvSpPr txBox="1"/>
          <p:nvPr/>
        </p:nvSpPr>
        <p:spPr>
          <a:xfrm>
            <a:off x="121182" y="7771719"/>
            <a:ext cx="5859386" cy="461665"/>
          </a:xfrm>
          <a:prstGeom prst="rect">
            <a:avLst/>
          </a:prstGeom>
          <a:noFill/>
        </p:spPr>
        <p:txBody>
          <a:bodyPr wrap="square" rtlCol="0">
            <a:spAutoFit/>
          </a:bodyPr>
          <a:lstStyle/>
          <a:p>
            <a:r>
              <a:rPr kumimoji="1" lang="ja-JP" altLang="en-US" sz="2400" b="1" dirty="0"/>
              <a:t>★電話の後、院内で診療を受ける場合は</a:t>
            </a:r>
          </a:p>
        </p:txBody>
      </p:sp>
      <p:sp>
        <p:nvSpPr>
          <p:cNvPr id="1039" name="テキスト ボックス 21"/>
          <p:cNvSpPr txBox="1"/>
          <p:nvPr/>
        </p:nvSpPr>
        <p:spPr>
          <a:xfrm rot="21262050">
            <a:off x="134316" y="305126"/>
            <a:ext cx="5195642" cy="523220"/>
          </a:xfrm>
          <a:prstGeom prst="rect">
            <a:avLst/>
          </a:prstGeom>
          <a:noFill/>
          <a:effectLst>
            <a:softEdge rad="63500"/>
          </a:effectLst>
        </p:spPr>
        <p:txBody>
          <a:bodyPr wrap="square" rtlCol="0">
            <a:spAutoFit/>
          </a:bodyPr>
          <a:lstStyle/>
          <a:p>
            <a:r>
              <a:rPr kumimoji="1" lang="ja-JP" altLang="en-US" sz="2800" b="1" dirty="0"/>
              <a:t>患者さまへ　ご協力ください</a:t>
            </a:r>
          </a:p>
        </p:txBody>
      </p:sp>
      <p:sp>
        <p:nvSpPr>
          <p:cNvPr id="1040" name="楕円 22"/>
          <p:cNvSpPr/>
          <p:nvPr/>
        </p:nvSpPr>
        <p:spPr>
          <a:xfrm>
            <a:off x="5984253" y="1795798"/>
            <a:ext cx="1059244" cy="1029496"/>
          </a:xfrm>
          <a:prstGeom prst="ellipse">
            <a:avLst/>
          </a:prstGeom>
          <a:noFill/>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41" name="テキスト ボックス 25"/>
          <p:cNvSpPr txBox="1"/>
          <p:nvPr/>
        </p:nvSpPr>
        <p:spPr>
          <a:xfrm>
            <a:off x="6038545" y="1801315"/>
            <a:ext cx="680807" cy="1015663"/>
          </a:xfrm>
          <a:prstGeom prst="rect">
            <a:avLst/>
          </a:prstGeom>
          <a:noFill/>
        </p:spPr>
        <p:txBody>
          <a:bodyPr wrap="square" rtlCol="0">
            <a:spAutoFit/>
          </a:bodyPr>
          <a:lstStyle/>
          <a:p>
            <a:r>
              <a:rPr kumimoji="1" lang="ja-JP" altLang="en-US" sz="6000" b="1" dirty="0">
                <a:solidFill>
                  <a:srgbClr val="FF0000"/>
                </a:solidFill>
                <a:latin typeface="HGP創英角ﾎﾟｯﾌﾟ体" panose="040B0A00000000000000" pitchFamily="50" charset="-128"/>
                <a:ea typeface="HGP創英角ﾎﾟｯﾌﾟ体" panose="040B0A00000000000000" pitchFamily="50" charset="-128"/>
              </a:rPr>
              <a:t>！</a:t>
            </a:r>
          </a:p>
        </p:txBody>
      </p:sp>
      <p:pic>
        <p:nvPicPr>
          <p:cNvPr id="1042" name="図 5"/>
          <p:cNvPicPr>
            <a:picLocks noChangeAspect="1"/>
          </p:cNvPicPr>
          <p:nvPr/>
        </p:nvPicPr>
        <p:blipFill>
          <a:blip r:embed="rId2"/>
          <a:stretch>
            <a:fillRect/>
          </a:stretch>
        </p:blipFill>
        <p:spPr>
          <a:xfrm>
            <a:off x="5710270" y="7593496"/>
            <a:ext cx="1607209" cy="1698759"/>
          </a:xfrm>
          <a:prstGeom prst="rect">
            <a:avLst/>
          </a:prstGeom>
        </p:spPr>
      </p:pic>
    </p:spTree>
    <p:extLst>
      <p:ext uri="{BB962C8B-B14F-4D97-AF65-F5344CB8AC3E}">
        <p14:creationId xmlns:p14="http://schemas.microsoft.com/office/powerpoint/2010/main" val="22854870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lnDef>
      <a:spPr>
        <a:custGeom>
          <a:avLst/>
          <a:gdLst/>
          <a:ahLst/>
          <a:cxnLst/>
          <a:rect l="l" t="t" r="r" b="b"/>
          <a:pathLst/>
        </a:custGeom>
      </a:spPr>
      <a:bodyPr vertOverflow="overflow" horzOverflow="overflow"/>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854</TotalTime>
  <Words>128</Words>
  <Application>Microsoft Office PowerPoint</Application>
  <PresentationFormat>ユーザー設定</PresentationFormat>
  <Paragraphs>11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AR P浪漫明朝体U</vt:lpstr>
      <vt:lpstr>HGP創英角ﾎﾟｯﾌﾟ体</vt:lpstr>
      <vt:lpstr>ＭＳ Ｐゴシック</vt:lpstr>
      <vt:lpstr>游ゴシック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biztel</dc:creator>
  <cp:lastModifiedBy>里見 悠</cp:lastModifiedBy>
  <cp:revision>75</cp:revision>
  <cp:lastPrinted>2020-09-17T04:17:00Z</cp:lastPrinted>
  <dcterms:created xsi:type="dcterms:W3CDTF">2017-07-31T10:46:25Z</dcterms:created>
  <dcterms:modified xsi:type="dcterms:W3CDTF">2020-11-10T08:06:48Z</dcterms:modified>
</cp:coreProperties>
</file>